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84" r:id="rId3"/>
    <p:sldId id="400" r:id="rId5"/>
    <p:sldId id="317" r:id="rId6"/>
    <p:sldId id="379" r:id="rId7"/>
    <p:sldId id="380" r:id="rId8"/>
    <p:sldId id="381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396" r:id="rId28"/>
    <p:sldId id="397" r:id="rId29"/>
    <p:sldId id="287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8ED"/>
    <a:srgbClr val="8794C0"/>
    <a:srgbClr val="DBCDB3"/>
    <a:srgbClr val="5C6795"/>
    <a:srgbClr val="1E2037"/>
    <a:srgbClr val="EEE116"/>
    <a:srgbClr val="F4AE1B"/>
    <a:srgbClr val="F4429F"/>
    <a:srgbClr val="2837EC"/>
    <a:srgbClr val="69B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" y="396"/>
      </p:cViewPr>
      <p:guideLst>
        <p:guide orient="horz" pos="2170"/>
        <p:guide pos="3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26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楷体" panose="02010609060101010101" charset="-122"/>
              </a:rPr>
            </a:fld>
            <a:endParaRPr lang="zh-CN" altLang="en-US">
              <a:cs typeface="楷体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楷体" panose="02010609060101010101" charset="-122"/>
              </a:rPr>
            </a:fld>
            <a:endParaRPr lang="zh-CN" altLang="en-US">
              <a:cs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楷体" panose="02010609060101010101" charset="-122"/>
              </a:defRPr>
            </a:lvl1pPr>
          </a:lstStyle>
          <a:p>
            <a:fld id="{91C9768B-A9E7-4F9E-A148-670C34B19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楷体" panose="02010609060101010101" charset="-122"/>
              </a:defRPr>
            </a:lvl1pPr>
          </a:lstStyle>
          <a:p>
            <a:fld id="{FF06F591-D1E5-4B48-A5F8-0FDB51C7F5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8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9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595225" y="4003106"/>
            <a:ext cx="7025026" cy="4273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614274" y="2434312"/>
            <a:ext cx="7134337" cy="1414507"/>
          </a:xfrm>
        </p:spPr>
        <p:txBody>
          <a:bodyPr anchor="b">
            <a:normAutofit/>
          </a:bodyPr>
          <a:lstStyle>
            <a:lvl1pPr algn="l">
              <a:defRPr sz="8000" baseline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2614274" y="4603557"/>
            <a:ext cx="180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3"/>
            </p:custDataLst>
          </p:nvPr>
        </p:nvSpPr>
        <p:spPr>
          <a:xfrm>
            <a:off x="2614274" y="5013123"/>
            <a:ext cx="180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矩形 13"/>
          <p:cNvSpPr/>
          <p:nvPr userDrawn="1">
            <p:custDataLst>
              <p:tags r:id="rId17"/>
            </p:custDataLst>
          </p:nvPr>
        </p:nvSpPr>
        <p:spPr>
          <a:xfrm flipV="1">
            <a:off x="2695051" y="3844743"/>
            <a:ext cx="933521" cy="66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楷体" panose="02010609060101010101" charset="-122"/>
            </a:endParaRPr>
          </a:p>
        </p:txBody>
      </p:sp>
      <p:cxnSp>
        <p:nvCxnSpPr>
          <p:cNvPr id="19" name="直接连接符 18"/>
          <p:cNvCxnSpPr/>
          <p:nvPr userDrawn="1">
            <p:custDataLst>
              <p:tags r:id="rId18"/>
            </p:custDataLst>
          </p:nvPr>
        </p:nvCxnSpPr>
        <p:spPr>
          <a:xfrm>
            <a:off x="3625397" y="3902856"/>
            <a:ext cx="523811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H="1">
            <a:off x="9749155" y="3810"/>
            <a:ext cx="1495425" cy="1818640"/>
          </a:xfrm>
          <a:custGeom>
            <a:avLst/>
            <a:gdLst>
              <a:gd name="connsiteX0" fmla="*/ 1498646 w 1495484"/>
              <a:gd name="connsiteY0" fmla="*/ 3162 h 1818661"/>
              <a:gd name="connsiteX1" fmla="*/ 91877 w 1495484"/>
              <a:gd name="connsiteY1" fmla="*/ 1523993 h 1818661"/>
              <a:gd name="connsiteX2" fmla="*/ 3162 w 1495484"/>
              <a:gd name="connsiteY2" fmla="*/ 1821823 h 1818661"/>
              <a:gd name="connsiteX3" fmla="*/ 1422605 w 1495484"/>
              <a:gd name="connsiteY3" fmla="*/ 1328820 h 18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1818661">
                <a:moveTo>
                  <a:pt x="1498646" y="3162"/>
                </a:moveTo>
                <a:lnTo>
                  <a:pt x="91877" y="1523993"/>
                </a:lnTo>
                <a:lnTo>
                  <a:pt x="3162" y="1821823"/>
                </a:lnTo>
                <a:lnTo>
                  <a:pt x="1422605" y="13288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9749155" y="3810"/>
            <a:ext cx="2439670" cy="2648585"/>
          </a:xfrm>
          <a:custGeom>
            <a:avLst/>
            <a:gdLst>
              <a:gd name="connsiteX0" fmla="*/ 3162 w 2439667"/>
              <a:gd name="connsiteY0" fmla="*/ 3162 h 2648781"/>
              <a:gd name="connsiteX1" fmla="*/ 2442829 w 2439667"/>
              <a:gd name="connsiteY1" fmla="*/ 3162 h 2648781"/>
              <a:gd name="connsiteX2" fmla="*/ 3162 w 2439667"/>
              <a:gd name="connsiteY2" fmla="*/ 2651944 h 26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67" h="2648781">
                <a:moveTo>
                  <a:pt x="3162" y="3162"/>
                </a:moveTo>
                <a:lnTo>
                  <a:pt x="2442829" y="3162"/>
                </a:lnTo>
                <a:lnTo>
                  <a:pt x="3162" y="265194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218440" y="593090"/>
            <a:ext cx="2635885" cy="1799590"/>
          </a:xfrm>
          <a:custGeom>
            <a:avLst/>
            <a:gdLst>
              <a:gd name="connsiteX0" fmla="*/ 2639270 w 2636108"/>
              <a:gd name="connsiteY0" fmla="*/ 1802813 h 1799650"/>
              <a:gd name="connsiteX1" fmla="*/ 700210 w 2636108"/>
              <a:gd name="connsiteY1" fmla="*/ 1663403 h 1799650"/>
              <a:gd name="connsiteX2" fmla="*/ 3162 w 2636108"/>
              <a:gd name="connsiteY2" fmla="*/ 3162 h 17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108" h="1799650">
                <a:moveTo>
                  <a:pt x="2639270" y="1802813"/>
                </a:moveTo>
                <a:lnTo>
                  <a:pt x="700210" y="1663403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 flipH="1">
            <a:off x="421640" y="4540885"/>
            <a:ext cx="2072005" cy="2097405"/>
          </a:xfrm>
          <a:custGeom>
            <a:avLst/>
            <a:gdLst>
              <a:gd name="connsiteX0" fmla="*/ 2075295 w 2072133"/>
              <a:gd name="connsiteY0" fmla="*/ 123561 h 2097480"/>
              <a:gd name="connsiteX1" fmla="*/ 883977 w 2072133"/>
              <a:gd name="connsiteY1" fmla="*/ 2100642 h 2097480"/>
              <a:gd name="connsiteX2" fmla="*/ 3162 w 2072133"/>
              <a:gd name="connsiteY2" fmla="*/ 3162 h 20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33" h="2097480">
                <a:moveTo>
                  <a:pt x="2075295" y="123561"/>
                </a:moveTo>
                <a:lnTo>
                  <a:pt x="883977" y="2100642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flipH="1">
            <a:off x="-3175" y="4331970"/>
            <a:ext cx="2984500" cy="2528570"/>
          </a:xfrm>
          <a:custGeom>
            <a:avLst/>
            <a:gdLst>
              <a:gd name="connsiteX0" fmla="*/ 2987794 w 2984632"/>
              <a:gd name="connsiteY0" fmla="*/ 2531544 h 2528382"/>
              <a:gd name="connsiteX1" fmla="*/ 3162 w 2984632"/>
              <a:gd name="connsiteY1" fmla="*/ 2531544 h 2528382"/>
              <a:gd name="connsiteX2" fmla="*/ 2987794 w 2984632"/>
              <a:gd name="connsiteY2" fmla="*/ 3162 h 25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632" h="2528382">
                <a:moveTo>
                  <a:pt x="2987794" y="2531544"/>
                </a:moveTo>
                <a:lnTo>
                  <a:pt x="3162" y="2531544"/>
                </a:lnTo>
                <a:lnTo>
                  <a:pt x="2987794" y="316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 flipH="1">
            <a:off x="2513330" y="4540885"/>
            <a:ext cx="1907540" cy="2319020"/>
          </a:xfrm>
          <a:custGeom>
            <a:avLst/>
            <a:gdLst>
              <a:gd name="connsiteX0" fmla="*/ 327606 w 1907376"/>
              <a:gd name="connsiteY0" fmla="*/ 2322430 h 2319268"/>
              <a:gd name="connsiteX1" fmla="*/ 1906736 w 1907376"/>
              <a:gd name="connsiteY1" fmla="*/ 2322430 h 2319268"/>
              <a:gd name="connsiteX2" fmla="*/ 333309 w 1907376"/>
              <a:gd name="connsiteY2" fmla="*/ 3162 h 2319268"/>
              <a:gd name="connsiteX3" fmla="*/ 3162 w 1907376"/>
              <a:gd name="connsiteY3" fmla="*/ 1876953 h 2319268"/>
              <a:gd name="connsiteX4" fmla="*/ 795895 w 1907376"/>
              <a:gd name="connsiteY4" fmla="*/ 1923212 h 23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76" h="2319268">
                <a:moveTo>
                  <a:pt x="327606" y="2322430"/>
                </a:moveTo>
                <a:lnTo>
                  <a:pt x="1906736" y="2322430"/>
                </a:lnTo>
                <a:lnTo>
                  <a:pt x="333309" y="3162"/>
                </a:lnTo>
                <a:lnTo>
                  <a:pt x="3162" y="1876953"/>
                </a:lnTo>
                <a:lnTo>
                  <a:pt x="795895" y="1923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8"/>
            </p:custDataLst>
          </p:nvPr>
        </p:nvSpPr>
        <p:spPr>
          <a:xfrm flipH="1">
            <a:off x="3625850" y="6340475"/>
            <a:ext cx="2135505" cy="519430"/>
          </a:xfrm>
          <a:custGeom>
            <a:avLst/>
            <a:gdLst>
              <a:gd name="connsiteX0" fmla="*/ 1344029 w 2135501"/>
              <a:gd name="connsiteY0" fmla="*/ 77302 h 519617"/>
              <a:gd name="connsiteX1" fmla="*/ 64629 w 2135501"/>
              <a:gd name="connsiteY1" fmla="*/ 3162 h 519617"/>
              <a:gd name="connsiteX2" fmla="*/ 3162 w 2135501"/>
              <a:gd name="connsiteY2" fmla="*/ 522779 h 519617"/>
              <a:gd name="connsiteX3" fmla="*/ 1266086 w 2135501"/>
              <a:gd name="connsiteY3" fmla="*/ 522779 h 519617"/>
              <a:gd name="connsiteX4" fmla="*/ 1668472 w 2135501"/>
              <a:gd name="connsiteY4" fmla="*/ 522779 h 519617"/>
              <a:gd name="connsiteX5" fmla="*/ 2136762 w 2135501"/>
              <a:gd name="connsiteY5" fmla="*/ 123561 h 5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01" h="519617">
                <a:moveTo>
                  <a:pt x="1344029" y="77302"/>
                </a:moveTo>
                <a:lnTo>
                  <a:pt x="64629" y="3162"/>
                </a:lnTo>
                <a:lnTo>
                  <a:pt x="3162" y="522779"/>
                </a:lnTo>
                <a:lnTo>
                  <a:pt x="1266086" y="522779"/>
                </a:lnTo>
                <a:lnTo>
                  <a:pt x="1668472" y="522779"/>
                </a:lnTo>
                <a:lnTo>
                  <a:pt x="2136762" y="12356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9"/>
            </p:custDataLst>
          </p:nvPr>
        </p:nvSpPr>
        <p:spPr>
          <a:xfrm flipH="1">
            <a:off x="-3175" y="3810"/>
            <a:ext cx="1882140" cy="2927350"/>
          </a:xfrm>
          <a:custGeom>
            <a:avLst/>
            <a:gdLst>
              <a:gd name="connsiteX0" fmla="*/ 908690 w 1882029"/>
              <a:gd name="connsiteY0" fmla="*/ 3162 h 2927600"/>
              <a:gd name="connsiteX1" fmla="*/ 518344 w 1882029"/>
              <a:gd name="connsiteY1" fmla="*/ 3162 h 2927600"/>
              <a:gd name="connsiteX2" fmla="*/ 3162 w 1882029"/>
              <a:gd name="connsiteY2" fmla="*/ 2930763 h 2927600"/>
              <a:gd name="connsiteX3" fmla="*/ 1885191 w 1882029"/>
              <a:gd name="connsiteY3" fmla="*/ 2208368 h 2927600"/>
              <a:gd name="connsiteX4" fmla="*/ 1885191 w 1882029"/>
              <a:gd name="connsiteY4" fmla="*/ 1442882 h 2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029" h="2927600">
                <a:moveTo>
                  <a:pt x="908690" y="3162"/>
                </a:moveTo>
                <a:lnTo>
                  <a:pt x="518344" y="3162"/>
                </a:lnTo>
                <a:lnTo>
                  <a:pt x="3162" y="2930763"/>
                </a:lnTo>
                <a:lnTo>
                  <a:pt x="1885191" y="2208368"/>
                </a:lnTo>
                <a:lnTo>
                  <a:pt x="1885191" y="1442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flipH="1">
            <a:off x="10693400" y="3810"/>
            <a:ext cx="1495425" cy="2256155"/>
          </a:xfrm>
          <a:custGeom>
            <a:avLst/>
            <a:gdLst>
              <a:gd name="connsiteX0" fmla="*/ 1498646 w 1495484"/>
              <a:gd name="connsiteY0" fmla="*/ 3162 h 2255900"/>
              <a:gd name="connsiteX1" fmla="*/ 3162 w 1495484"/>
              <a:gd name="connsiteY1" fmla="*/ 3162 h 2255900"/>
              <a:gd name="connsiteX2" fmla="*/ 3162 w 1495484"/>
              <a:gd name="connsiteY2" fmla="*/ 1821823 h 2255900"/>
              <a:gd name="connsiteX3" fmla="*/ 814272 w 1495484"/>
              <a:gd name="connsiteY3" fmla="*/ 2259062 h 22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2255900">
                <a:moveTo>
                  <a:pt x="1498646" y="3162"/>
                </a:moveTo>
                <a:lnTo>
                  <a:pt x="3162" y="3162"/>
                </a:lnTo>
                <a:lnTo>
                  <a:pt x="3162" y="1821823"/>
                </a:lnTo>
                <a:lnTo>
                  <a:pt x="814272" y="22590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1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4883456" y="2408693"/>
            <a:ext cx="5968684" cy="1783660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800" u="none" strike="noStrike" kern="1200" cap="none" spc="200" normalizeH="0" baseline="0">
                <a:solidFill>
                  <a:schemeClr val="accent1"/>
                </a:solidFill>
                <a:uFillTx/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2" hasCustomPrompt="1"/>
            <p:custDataLst>
              <p:tags r:id="rId15"/>
            </p:custDataLst>
          </p:nvPr>
        </p:nvSpPr>
        <p:spPr>
          <a:xfrm>
            <a:off x="4882831" y="4331970"/>
            <a:ext cx="5968684" cy="331057"/>
          </a:xfrm>
        </p:spPr>
        <p:txBody>
          <a:bodyPr>
            <a:noAutofit/>
          </a:bodyPr>
          <a:lstStyle>
            <a:lvl1pPr marL="0" indent="0" algn="ctr">
              <a:buNone/>
              <a:defRPr sz="2000" spc="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74146" y="67674"/>
            <a:ext cx="11843708" cy="6722652"/>
            <a:chOff x="174146" y="67674"/>
            <a:chExt cx="11843708" cy="672265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18562903">
              <a:off x="11424317" y="6196789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cs typeface="楷体" panose="02010609060101010101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panose="02010609060101010101" charset="-122"/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panose="02010609060101010101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9" name="任意多边形: 形状 18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panose="02010609060101010101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74146" y="67674"/>
            <a:ext cx="12165446" cy="7095216"/>
            <a:chOff x="174146" y="67674"/>
            <a:chExt cx="12165446" cy="7095216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  <a:lvl2pPr>
              <a:defRPr baseline="0">
                <a:latin typeface="楷体" panose="02010609060101010101" charset="-122"/>
                <a:ea typeface="楷体" panose="02010609060101010101" charset="-122"/>
              </a:defRPr>
            </a:lvl2pPr>
            <a:lvl3pPr>
              <a:defRPr baseline="0">
                <a:latin typeface="楷体" panose="02010609060101010101" charset="-122"/>
                <a:ea typeface="楷体" panose="02010609060101010101" charset="-122"/>
              </a:defRPr>
            </a:lvl3pPr>
            <a:lvl4pPr>
              <a:defRPr baseline="0">
                <a:latin typeface="楷体" panose="02010609060101010101" charset="-122"/>
                <a:ea typeface="楷体" panose="02010609060101010101" charset="-122"/>
              </a:defRPr>
            </a:lvl4pPr>
            <a:lvl5pPr>
              <a:defRPr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1390141" y="538489"/>
            <a:ext cx="10669954" cy="7083249"/>
            <a:chOff x="1390141" y="538489"/>
            <a:chExt cx="10669954" cy="7083249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0327538">
              <a:off x="9598362" y="3430239"/>
              <a:ext cx="2461733" cy="3603894"/>
            </a:xfrm>
            <a:custGeom>
              <a:avLst/>
              <a:gdLst>
                <a:gd name="connsiteX0" fmla="*/ 1379554 w 2461733"/>
                <a:gd name="connsiteY0" fmla="*/ 0 h 3603894"/>
                <a:gd name="connsiteX1" fmla="*/ 2461733 w 2461733"/>
                <a:gd name="connsiteY1" fmla="*/ 2406866 h 3603894"/>
                <a:gd name="connsiteX2" fmla="*/ 1997251 w 2461733"/>
                <a:gd name="connsiteY2" fmla="*/ 3603894 h 3603894"/>
                <a:gd name="connsiteX3" fmla="*/ 1380408 w 2461733"/>
                <a:gd name="connsiteY3" fmla="*/ 3603894 h 3603894"/>
                <a:gd name="connsiteX4" fmla="*/ 0 w 2461733"/>
                <a:gd name="connsiteY4" fmla="*/ 3068256 h 36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33" h="3603894">
                  <a:moveTo>
                    <a:pt x="1379554" y="0"/>
                  </a:moveTo>
                  <a:lnTo>
                    <a:pt x="2461733" y="2406866"/>
                  </a:lnTo>
                  <a:lnTo>
                    <a:pt x="1997251" y="3603894"/>
                  </a:lnTo>
                  <a:lnTo>
                    <a:pt x="1380408" y="3603894"/>
                  </a:lnTo>
                  <a:lnTo>
                    <a:pt x="0" y="3068256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4"/>
              </p:custDataLst>
            </p:nvPr>
          </p:nvSpPr>
          <p:spPr>
            <a:xfrm rot="3843558">
              <a:off x="3611662" y="1074388"/>
              <a:ext cx="5196909" cy="7897792"/>
            </a:xfrm>
            <a:custGeom>
              <a:avLst/>
              <a:gdLst>
                <a:gd name="connsiteX0" fmla="*/ 5196908 w 5196909"/>
                <a:gd name="connsiteY0" fmla="*/ 7897792 h 7897792"/>
                <a:gd name="connsiteX1" fmla="*/ 5196909 w 5196909"/>
                <a:gd name="connsiteY1" fmla="*/ 7897790 h 7897792"/>
                <a:gd name="connsiteX2" fmla="*/ 5196909 w 5196909"/>
                <a:gd name="connsiteY2" fmla="*/ 7897792 h 7897792"/>
                <a:gd name="connsiteX3" fmla="*/ 2598455 w 5196909"/>
                <a:gd name="connsiteY3" fmla="*/ 0 h 7897792"/>
                <a:gd name="connsiteX4" fmla="*/ 4196670 w 5196909"/>
                <a:gd name="connsiteY4" fmla="*/ 4857646 h 7897792"/>
                <a:gd name="connsiteX5" fmla="*/ 2717785 w 5196909"/>
                <a:gd name="connsiteY5" fmla="*/ 7897792 h 7897792"/>
                <a:gd name="connsiteX6" fmla="*/ 0 w 5196909"/>
                <a:gd name="connsiteY6" fmla="*/ 7897792 h 78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6909" h="7897792">
                  <a:moveTo>
                    <a:pt x="5196908" y="7897792"/>
                  </a:moveTo>
                  <a:lnTo>
                    <a:pt x="5196909" y="7897790"/>
                  </a:lnTo>
                  <a:lnTo>
                    <a:pt x="5196909" y="7897792"/>
                  </a:lnTo>
                  <a:close/>
                  <a:moveTo>
                    <a:pt x="2598455" y="0"/>
                  </a:moveTo>
                  <a:lnTo>
                    <a:pt x="4196670" y="4857646"/>
                  </a:lnTo>
                  <a:lnTo>
                    <a:pt x="2717785" y="7897792"/>
                  </a:lnTo>
                  <a:lnTo>
                    <a:pt x="0" y="7897792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rot="12622615">
              <a:off x="1390141" y="704847"/>
              <a:ext cx="3191281" cy="3548851"/>
            </a:xfrm>
            <a:prstGeom prst="triangl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14809432">
              <a:off x="6325376" y="-1657194"/>
              <a:ext cx="3097954" cy="7489319"/>
            </a:xfrm>
            <a:custGeom>
              <a:avLst/>
              <a:gdLst>
                <a:gd name="connsiteX0" fmla="*/ 3097954 w 3097954"/>
                <a:gd name="connsiteY0" fmla="*/ 5457090 h 7489319"/>
                <a:gd name="connsiteX1" fmla="*/ 2227941 w 3097954"/>
                <a:gd name="connsiteY1" fmla="*/ 7489318 h 7489319"/>
                <a:gd name="connsiteX2" fmla="*/ 0 w 3097954"/>
                <a:gd name="connsiteY2" fmla="*/ 7489319 h 7489319"/>
                <a:gd name="connsiteX3" fmla="*/ 1792124 w 3097954"/>
                <a:gd name="connsiteY3" fmla="*/ 0 h 74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54" h="7489319">
                  <a:moveTo>
                    <a:pt x="3097954" y="5457090"/>
                  </a:moveTo>
                  <a:lnTo>
                    <a:pt x="2227941" y="7489318"/>
                  </a:lnTo>
                  <a:lnTo>
                    <a:pt x="0" y="7489319"/>
                  </a:lnTo>
                  <a:lnTo>
                    <a:pt x="179212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cs typeface="楷体" panose="02010609060101010101" charset="-122"/>
              <a:sym typeface="+mn-ea"/>
            </a:endParaRPr>
          </a:p>
        </p:txBody>
      </p:sp>
      <p:grpSp>
        <p:nvGrpSpPr>
          <p:cNvPr id="27" name="组合 26"/>
          <p:cNvGrpSpPr/>
          <p:nvPr userDrawn="1">
            <p:custDataLst>
              <p:tags r:id="rId8"/>
            </p:custDataLst>
          </p:nvPr>
        </p:nvGrpSpPr>
        <p:grpSpPr>
          <a:xfrm>
            <a:off x="495523" y="432015"/>
            <a:ext cx="11437836" cy="5868198"/>
            <a:chOff x="495523" y="432015"/>
            <a:chExt cx="11437836" cy="5868198"/>
          </a:xfrm>
        </p:grpSpPr>
        <p:sp>
          <p:nvSpPr>
            <p:cNvPr id="19" name="等腰三角形 18"/>
            <p:cNvSpPr/>
            <p:nvPr userDrawn="1">
              <p:custDataLst>
                <p:tags r:id="rId9"/>
              </p:custDataLst>
            </p:nvPr>
          </p:nvSpPr>
          <p:spPr>
            <a:xfrm rot="20116463">
              <a:off x="10890894" y="535299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15" name="等腰三角形 14"/>
            <p:cNvSpPr/>
            <p:nvPr userDrawn="1">
              <p:custDataLst>
                <p:tags r:id="rId10"/>
              </p:custDataLst>
            </p:nvPr>
          </p:nvSpPr>
          <p:spPr>
            <a:xfrm rot="9316463">
              <a:off x="495523" y="43201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5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7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447741" y="2489200"/>
            <a:ext cx="5419185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447741" y="34638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10551064" y="5333609"/>
            <a:ext cx="1365235" cy="1381884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10230567" y="5196253"/>
            <a:ext cx="1964607" cy="1664921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17301" y="443230"/>
            <a:ext cx="1000481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楷体" panose="02010609060101010101" charset="-122"/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楷体" panose="02010609060101010101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4.xml"/><Relationship Id="rId23" Type="http://schemas.openxmlformats.org/officeDocument/2006/relationships/tags" Target="../tags/tag203.xml"/><Relationship Id="rId22" Type="http://schemas.openxmlformats.org/officeDocument/2006/relationships/tags" Target="../tags/tag202.xml"/><Relationship Id="rId21" Type="http://schemas.openxmlformats.org/officeDocument/2006/relationships/tags" Target="../tags/tag201.xml"/><Relationship Id="rId20" Type="http://schemas.openxmlformats.org/officeDocument/2006/relationships/tags" Target="../tags/tag20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07.xml"/><Relationship Id="rId3" Type="http://schemas.openxmlformats.org/officeDocument/2006/relationships/image" Target="../media/image1.png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8.xml"/><Relationship Id="rId2" Type="http://schemas.openxmlformats.org/officeDocument/2006/relationships/image" Target="../media/image15.png"/><Relationship Id="rId1" Type="http://schemas.openxmlformats.org/officeDocument/2006/relationships/hyperlink" Target="http://58.213.129.204:9080/pros/identity/index.action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hyperlink" Target="http://58.213.129.204:9080/pros/identity/index.action" TargetMode="Externa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hyperlink" Target="http://58.213.129.204:9080/pros/identity/index.action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hyperlink" Target="http://58.213.129.204:9080/pros/identity/index.ac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hyperlink" Target="http://58.213.129.204:9080/pros/identity/index.a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hyperlink" Target="http://58.213.129.204:9080/pros/identity/index.act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hyperlink" Target="http://58.213.129.204:9080/pros/identity/index.ac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hyperlink" Target="http://58.213.129.204:9080/pros/identity/index.action" TargetMode="Externa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09.xml"/><Relationship Id="rId1" Type="http://schemas.openxmlformats.org/officeDocument/2006/relationships/hyperlink" Target="http://58.213.129.204:9080/pros/identity/index.action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58.213.129.204:9080/pros/identity/index.action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hyperlink" Target="http://58.213.129.204:9080/pros/identity/index.action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Relationship Id="rId3" Type="http://schemas.openxmlformats.org/officeDocument/2006/relationships/image" Target="../media/image9.png"/><Relationship Id="rId2" Type="http://schemas.openxmlformats.org/officeDocument/2006/relationships/tags" Target="../tags/tag213.xml"/><Relationship Id="rId1" Type="http://schemas.openxmlformats.org/officeDocument/2006/relationships/hyperlink" Target="http://58.213.129.204:9080/pros/identity/index.action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5.xml"/><Relationship Id="rId2" Type="http://schemas.openxmlformats.org/officeDocument/2006/relationships/image" Target="../media/image10.png"/><Relationship Id="rId1" Type="http://schemas.openxmlformats.org/officeDocument/2006/relationships/hyperlink" Target="http://58.213.129.204:9080/pros/identity/index.action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http://58.213.129.204:9080/pros/identity/index.action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hyperlink" Target="http://58.213.129.204:9080/pros/identity/index.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595245" y="4003040"/>
            <a:ext cx="7025005" cy="1212850"/>
          </a:xfrm>
        </p:spPr>
        <p:txBody>
          <a:bodyPr>
            <a:normAutofit/>
          </a:bodyPr>
          <a:lstStyle/>
          <a:p>
            <a:r>
              <a:rPr lang="zh-CN" altLang="en-US" sz="2000" b="1"/>
              <a:t>学工处学生学生资助中心</a:t>
            </a:r>
            <a:endParaRPr lang="zh-CN" altLang="en-US" sz="2000" b="1"/>
          </a:p>
          <a:p>
            <a:r>
              <a:rPr lang="en-US" altLang="zh-CN" sz="2000" b="1"/>
              <a:t>        2022.10</a:t>
            </a:r>
            <a:endParaRPr lang="en-US" altLang="zh-CN" sz="2000" b="1"/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7520" y="2434590"/>
            <a:ext cx="11714480" cy="1414780"/>
          </a:xfrm>
        </p:spPr>
        <p:txBody>
          <a:bodyPr lIns="36000">
            <a:normAutofit/>
          </a:bodyPr>
          <a:lstStyle/>
          <a:p>
            <a:r>
              <a:rPr lang="zh-CN" altLang="en-US" dirty="0">
                <a:solidFill>
                  <a:srgbClr val="1E2134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学生申请资助手册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10712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91770" y="1037273"/>
            <a:ext cx="8397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83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058" y="1833880"/>
            <a:ext cx="3521075" cy="474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03530" y="913130"/>
            <a:ext cx="1181163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939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30" y="2216785"/>
            <a:ext cx="2582863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38" y="2296160"/>
            <a:ext cx="3475037" cy="442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240030" y="913130"/>
            <a:ext cx="117119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604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55" y="2192020"/>
            <a:ext cx="3224213" cy="452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755" y="2192020"/>
            <a:ext cx="4110038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693" y="3603308"/>
            <a:ext cx="4102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693" y="4979670"/>
            <a:ext cx="404653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73990" y="913130"/>
            <a:ext cx="114738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填写完成点击保存回到主页，确认信息无误后，在主页点击提交按钮提交申请表。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614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427605"/>
            <a:ext cx="38671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2189480"/>
            <a:ext cx="4651375" cy="351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7480300" y="2973705"/>
            <a:ext cx="2458720" cy="20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40880" y="4476750"/>
            <a:ext cx="962660" cy="81661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703580" y="1097280"/>
            <a:ext cx="1006348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输入学生端地址，回车，在出现的登录页面输入身份证号、密码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身份证后六位）及验证码，点击登录，进入主页。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7578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0" y="2670175"/>
            <a:ext cx="3165475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5" y="2728913"/>
            <a:ext cx="4972050" cy="301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17575" y="1097280"/>
            <a:ext cx="982345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点击【困难认定学生申请】菜单，在出现列表页面点击新增按钮，进入信息填写页面。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7680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2530475"/>
            <a:ext cx="2286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88" y="2767013"/>
            <a:ext cx="5572125" cy="271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669925" y="1027430"/>
            <a:ext cx="104978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基本信息填写、选择本学年的申请信息、学校信息及本人健康情况材料上传（非必选，仅供佐证）。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strike="noStrike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注：若学生基本信息已经在特困库中登记，学生学校信息系统会自动查询，无需手动输入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7782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2551113"/>
            <a:ext cx="7962900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524000" y="1051560"/>
            <a:ext cx="839787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学生户籍信息填写，银行卡信息填写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7885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295525"/>
            <a:ext cx="8562975" cy="289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739140" y="1157605"/>
            <a:ext cx="1004760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类特殊家庭类型信息来自于系统数据库，无需填写，可修改。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7987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0" y="2359025"/>
            <a:ext cx="8648700" cy="328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89330" y="1097280"/>
            <a:ext cx="96685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09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2203450"/>
            <a:ext cx="8128000" cy="370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3" name="TextBox 23"/>
          <p:cNvSpPr txBox="1"/>
          <p:nvPr/>
        </p:nvSpPr>
        <p:spPr>
          <a:xfrm>
            <a:off x="742950" y="1013460"/>
            <a:ext cx="1047686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</a:t>
            </a:r>
            <a:r>
              <a:rPr lang="zh-CN" altLang="zh-CN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移动端：</a:t>
            </a:r>
            <a:endParaRPr lang="zh-CN" altLang="zh-CN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微信公众号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江苏学生资助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菜单 服务通道</a:t>
            </a:r>
            <a:r>
              <a:rPr lang="en-US" altLang="zh-CN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--&gt;</a:t>
            </a: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资助申请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</a:t>
            </a:r>
            <a:r>
              <a:rPr lang="zh-CN" altLang="zh-CN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电脑端：</a:t>
            </a:r>
            <a:endParaRPr lang="zh-CN" altLang="zh-CN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http://jsxszz.jse.edu.cn/pros/identity/indexgjzz.action</a:t>
            </a:r>
            <a:endParaRPr lang="en-US" altLang="zh-CN" sz="3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616075" y="1096963"/>
            <a:ext cx="8397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192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713" y="2298700"/>
            <a:ext cx="8218487" cy="2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791845" y="1097280"/>
            <a:ext cx="922210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294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2500313"/>
            <a:ext cx="8534400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772160" y="1097280"/>
            <a:ext cx="93338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填写家庭经济情况：住房情况，车辆情况，其他情况描述及相关证明材料上传（非必填）以及自定义采集信息（存在的情况下）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397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2028825"/>
            <a:ext cx="9002713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05225"/>
            <a:ext cx="88392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356360" y="1097280"/>
            <a:ext cx="87496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填写完成点击保存回到列表页，确认信息无误后，在列表页勾线数据，点击提交按钮提交申请表。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499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0" y="2030413"/>
            <a:ext cx="8631238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75" y="3703638"/>
            <a:ext cx="8840788" cy="189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616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电脑端申请资助（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1524000" y="-276542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708150" y="1096963"/>
            <a:ext cx="839787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密码修改：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点击【密码修改】菜单，在弹出的页面中填写密码修改信息，修改密码。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8602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9275" y="2905125"/>
            <a:ext cx="2190750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3" y="2816225"/>
            <a:ext cx="5691187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/>
          <p:nvPr/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defRPr>
            </a:lvl1pPr>
          </a:lstStyle>
          <a:p>
            <a:r>
              <a:rPr lang="en-US" altLang="zh-CN"/>
              <a:t>2</a:t>
            </a:r>
            <a:r>
              <a:t>、电脑端申请资助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学生申请注意事项：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62468" name="文本框 5"/>
          <p:cNvSpPr txBox="1"/>
          <p:nvPr/>
        </p:nvSpPr>
        <p:spPr>
          <a:xfrm>
            <a:off x="831850" y="2269490"/>
            <a:ext cx="984504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 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同一年度，同一学期，一名学生只能在同一个微信上进行资助申请，若</a:t>
            </a:r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</a:t>
            </a:r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xxxx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季已申请困难生，请勿重复操作。</a:t>
            </a:r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请检查是否已在别处进行资助申请。</a:t>
            </a:r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申请表中</a:t>
            </a:r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下一步</a:t>
            </a:r>
            <a:r>
              <a:rPr lang="en-US" altLang="zh-CN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操作中均包含自动保存功能，若填写中断，只需重新打开申请表进行信息补充完善，无需重新填写全部内容。</a:t>
            </a:r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860" y="1461770"/>
            <a:ext cx="10749280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家庭成员信息中，无需填写（外）祖父母相关内容，填写的家庭人口数需包含本人。系统自动生成的家庭成员列表为填写的家庭人口数减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申请表保存完毕后，需回到主页进行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提交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对于已经提交的但是尚未进行审核的申请表，学生可以自行撤回申请表，修改填写内容。</a:t>
            </a:r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所有上传图片证明材料仅供佐证，不强制要求上传。</a:t>
            </a:r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各类家庭类型均有简单的类容说明，建议根据说明内容进行填写。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ea typeface="楷体" panose="02010609060101010101" charset="-122"/>
              </a:rPr>
              <a:t>谢谢！</a:t>
            </a:r>
            <a:endParaRPr lang="zh-CN" altLang="en-US" dirty="0"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48590" y="913130"/>
            <a:ext cx="1107630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关注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江苏学生资助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微信公众号，菜单栏点击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服务通道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，进入资助申请平台。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1205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48625" y="2371725"/>
            <a:ext cx="3101340" cy="4025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594" b="5074"/>
          <a:stretch>
            <a:fillRect/>
          </a:stretch>
        </p:blipFill>
        <p:spPr>
          <a:xfrm>
            <a:off x="2376805" y="2372360"/>
            <a:ext cx="3937635" cy="402463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6601460" y="4274820"/>
            <a:ext cx="84709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0" y="1019175"/>
            <a:ext cx="1198118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新增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按钮，阅读申请须知，点击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已阅读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，开始填写进行本年度（学期）的申请表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222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35" y="2197735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368" y="2317750"/>
            <a:ext cx="4300537" cy="415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725295" y="3044190"/>
            <a:ext cx="4020820" cy="331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35573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98755" y="823595"/>
            <a:ext cx="1166177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基本信息填写、选择本学年的申请信息及本人健康情况材料上传（非必选，仅供佐证）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683" y="2129155"/>
            <a:ext cx="2989262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3"/>
          <a:srcRect b="38038"/>
          <a:stretch>
            <a:fillRect/>
          </a:stretch>
        </p:blipFill>
        <p:spPr>
          <a:xfrm>
            <a:off x="2667000" y="4650105"/>
            <a:ext cx="2895600" cy="1287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935" y="2129155"/>
            <a:ext cx="3660775" cy="4598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765550" y="2545715"/>
            <a:ext cx="144335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03530" y="823595"/>
            <a:ext cx="1145349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就读信息填写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注：若学生基本信息已经在特困库中登记，学生就读信息系统会自动查询，无需手动输入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4276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22700" y="2610485"/>
            <a:ext cx="3587750" cy="401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203835" y="1009015"/>
            <a:ext cx="839787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90" y="1590040"/>
            <a:ext cx="4006850" cy="459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03530" y="912813"/>
            <a:ext cx="8397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632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5" y="1659890"/>
            <a:ext cx="3006725" cy="446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65" y="1659890"/>
            <a:ext cx="2911475" cy="449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1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92075" y="1097280"/>
            <a:ext cx="1175131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73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98395"/>
            <a:ext cx="4171950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2008188"/>
            <a:ext cx="2616200" cy="454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56260" y="127318"/>
            <a:ext cx="7772400" cy="714375"/>
          </a:xfrm>
        </p:spPr>
        <p:txBody>
          <a:bodyPr vert="horz" wrap="square" lIns="91440" tIns="45720" rIns="91440" bIns="45720" numCol="1" anchor="ctr" anchorCtr="0" compatLnSpc="1">
            <a:noAutofit/>
          </a:bodyPr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1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黑体" panose="02010609060101010101" charset="-122"/>
              </a:rPr>
              <a:t>移动端申请资助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SHOW_EDIT_AREA_INDICATION" val="0"/>
  <p:tag name="KSO_WM_TEMPLATE_THUMBS_INDEX" val="1、3、7、8、10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3369_1*b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活动策划方案"/>
</p:tagLst>
</file>

<file path=ppt/tags/tag207.xml><?xml version="1.0" encoding="utf-8"?>
<p:tagLst xmlns:p="http://schemas.openxmlformats.org/presentationml/2006/main">
  <p:tag name="KSO_WM_TEMPLATE_THUMBS_INDEX" val="1、3、7、8、10、13、15"/>
  <p:tag name="KSO_WM_SLIDE_ID" val="custom2019336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3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09.xml><?xml version="1.0" encoding="utf-8"?>
<p:tagLst xmlns:p="http://schemas.openxmlformats.org/presentationml/2006/main">
  <p:tag name="KSO_WM_UNIT_PLACING_PICTURE_USER_VIEWPORT" val="{&quot;height&quot;:7437.4992125984254,&quot;width&quot;:5730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3.xml><?xml version="1.0" encoding="utf-8"?>
<p:tagLst xmlns:p="http://schemas.openxmlformats.org/presentationml/2006/main">
  <p:tag name="KSO_WM_UNIT_PLACING_PICTURE_USER_VIEWPORT" val="{&quot;height&quot;:7083,&quot;width&quot;:5681}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5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Thanks"/>
</p:tagLst>
</file>

<file path=ppt/tags/tag225.xml><?xml version="1.0" encoding="utf-8"?>
<p:tagLst xmlns:p="http://schemas.openxmlformats.org/presentationml/2006/main">
  <p:tag name="KSO_WM_SLIDE_ID" val="custom20193369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1"/>
</p:tagLst>
</file>

<file path=ppt/tags/tag226.xml><?xml version="1.0" encoding="utf-8"?>
<p:tagLst xmlns:p="http://schemas.openxmlformats.org/presentationml/2006/main">
  <p:tag name="KSO_WPP_MARK_KEY" val="cac57cce-f822-411e-8c0e-77dcb3186cc9"/>
  <p:tag name="COMMONDATA" val="eyJoZGlkIjoiZjY2YTZlZGUzODUyYjFjODdiZGRhMjJjNjVhM2RmYjQ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7">
      <a:dk1>
        <a:srgbClr val="000000"/>
      </a:dk1>
      <a:lt1>
        <a:srgbClr val="FFFFFF"/>
      </a:lt1>
      <a:dk2>
        <a:srgbClr val="F2F3FF"/>
      </a:dk2>
      <a:lt2>
        <a:srgbClr val="FFFFFF"/>
      </a:lt2>
      <a:accent1>
        <a:srgbClr val="5066E9"/>
      </a:accent1>
      <a:accent2>
        <a:srgbClr val="598DD5"/>
      </a:accent2>
      <a:accent3>
        <a:srgbClr val="5CAAC6"/>
      </a:accent3>
      <a:accent4>
        <a:srgbClr val="60C1B5"/>
      </a:accent4>
      <a:accent5>
        <a:srgbClr val="64D6A1"/>
      </a:accent5>
      <a:accent6>
        <a:srgbClr val="67EB8D"/>
      </a:accent6>
      <a:hlink>
        <a:srgbClr val="5066E9"/>
      </a:hlink>
      <a:folHlink>
        <a:srgbClr val="9F67A3"/>
      </a:folHlink>
    </a:clrScheme>
    <a:fontScheme name="自定义 9">
      <a:majorFont>
        <a:latin typeface="楷体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楷体"/>
        <a:font script="Hebr" typeface="楷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楷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楷体"/>
        <a:font script="Hebr" typeface="楷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楷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WPS 演示</Application>
  <PresentationFormat>宽屏</PresentationFormat>
  <Paragraphs>194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楷体</vt:lpstr>
      <vt:lpstr>微软雅黑</vt:lpstr>
      <vt:lpstr>华文楷体</vt:lpstr>
      <vt:lpstr>Calibri</vt:lpstr>
      <vt:lpstr>黑体</vt:lpstr>
      <vt:lpstr>Arial Unicode MS</vt:lpstr>
      <vt:lpstr>等线</vt:lpstr>
      <vt:lpstr>1_Office 主题​​</vt:lpstr>
      <vt:lpstr>学生申请资助手册</vt:lpstr>
      <vt:lpstr>PowerPoint 演示文稿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1、移动端申请资助</vt:lpstr>
      <vt:lpstr>电脑端申请资助（1）</vt:lpstr>
      <vt:lpstr>电脑端申请资助（2）</vt:lpstr>
      <vt:lpstr>电脑端申请资助（3）</vt:lpstr>
      <vt:lpstr>电脑端申请资助（4）</vt:lpstr>
      <vt:lpstr>电脑端申请资助（5）</vt:lpstr>
      <vt:lpstr>电脑端申请资助（6）</vt:lpstr>
      <vt:lpstr>电脑端申请资助（7）</vt:lpstr>
      <vt:lpstr>电脑端申请资助（8）</vt:lpstr>
      <vt:lpstr>电脑端申请资助（9）</vt:lpstr>
      <vt:lpstr>电脑端申请资助（10）</vt:lpstr>
      <vt:lpstr>电脑端申请资助（11）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jialin</dc:creator>
  <cp:lastModifiedBy>琅琅</cp:lastModifiedBy>
  <cp:revision>117</cp:revision>
  <dcterms:created xsi:type="dcterms:W3CDTF">2019-10-11T10:22:00Z</dcterms:created>
  <dcterms:modified xsi:type="dcterms:W3CDTF">2022-11-11T08:41:03Z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7782B0B3F85F4409A28A5E5D1C38A85D</vt:lpwstr>
  </property>
</Properties>
</file>